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7105DD"/>
    <a:srgbClr val="7F06F8"/>
    <a:srgbClr val="B165FB"/>
    <a:srgbClr val="181B24"/>
    <a:srgbClr val="95F8C9"/>
    <a:srgbClr val="53CAF9"/>
    <a:srgbClr val="764EBB"/>
    <a:srgbClr val="9A9590"/>
    <a:srgbClr val="31A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60"/>
  </p:normalViewPr>
  <p:slideViewPr>
    <p:cSldViewPr snapToGrid="0">
      <p:cViewPr>
        <p:scale>
          <a:sx n="100" d="100"/>
          <a:sy n="100" d="100"/>
        </p:scale>
        <p:origin x="336" y="-1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9A85-17AE-8718-18BF-57645A65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356BC-F545-998A-EFFB-C49E5D07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848D-97CC-B875-54EB-AD20BE07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A4C78-86B9-5EBD-3655-C5C641FA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E337-EBCD-80C3-2FD7-5012EAA0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00B-4375-3C80-BECF-88674469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BCE82-C793-8347-5EF2-44B3B831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5292-AF9E-060B-3A94-19B8867D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D7A5-00B5-FBD9-56EF-A8D43CFC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84E2-98B5-C52E-C716-99A6D2E0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70DF3-44BF-8C45-2126-BC49750F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2794A-97FE-662C-329F-204D01EC7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E569-61A5-469A-F36E-BC1B11D9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9E66-F683-1704-0287-8764AB3E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E6FD4-2FA4-6265-BD88-F73D70B6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B8E8-0331-A56F-9019-EC493AFC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23E1-8A93-84D1-274D-6F1F7F9A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20BD-B6C0-0A21-97F1-E6DDE69C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463F6-4592-488C-8710-6005C337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55F7-4412-B9AE-80B2-4BB27F02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4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E0DC-E3A2-5E86-95C5-6BFF9FEA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FD789-B7CD-DE22-83ED-2027D256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52CAA-B712-EEF2-6C11-7C438716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2EDB-34ED-4CA8-25B9-FDF6C224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AC15-F294-D2AA-DA3E-625D7E82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7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830C-B534-7628-4EBC-FDCEA021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2C686-69AC-BE17-40A8-0A4B57B33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5C67-DC15-099A-6EE3-5722E7B64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5A3A-DBD8-A47B-22BA-25284F8C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09EE-6934-A7AF-A78C-6B9C885B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3A97-4E4F-33D9-E534-2692735B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7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A0B-ABAC-4D89-A175-AE8E9DE0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B7909-F034-3C34-3AE8-1F8B0B3F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0B4AC-62E6-9B48-5DB6-24265712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F7EDA-DAD0-DF8F-B347-15698D681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11FCE-52D6-3EE6-55BB-5D42020E1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A0F30-D946-7A4D-F9C3-10876C24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7A5FA-8F4F-EA90-2335-D15D2E4A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E7AB7-B45B-B213-C765-143385E9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6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3171-F518-6ECE-4554-DD541443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D85A2-FDB0-2D9E-66B4-402CF0C2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28064-6019-F740-4003-DFE943A0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C0D4-0042-8A51-8954-5447E4EC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2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5D3F3-B141-00A3-B2F6-140C2F8B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93602-83D4-BFB4-ED8C-3EA46E41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0BD57-A5E6-D99F-CD7B-A526691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5EC4-17E0-62F0-5E57-40D80AB4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A347-4C3F-8BA6-AEA0-B982AD82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BB615-0998-FD41-E6CC-907741F2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3961A-7332-DC01-1C82-1F5D39D7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7175-7857-2BF5-49B3-B2C27DC2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A0045-0A2C-B3B5-E613-690812C5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94A3-78D1-580F-BD6B-B6B28CE5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5AFAA-8256-3A84-33ED-BC5494B1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10824-43E2-04B6-BACE-8748DFEA1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1D68B-ECAD-D762-84AB-2C6653F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66AE-A403-A21A-72C6-5356F9BC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3CE27-FB75-21D1-0B01-DFE4D6CA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082B7-F531-809E-F87B-EF8C2295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B36AF-0171-6707-5D9C-D64FAA6C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11B13-C367-ACFC-421D-6FF9722A1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11ADF8-F476-4B6F-A0B6-FB71A974321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7190-C549-A3CB-9734-D2E78086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8B17B-6F3C-0476-EFAE-558A2FA20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777356"/>
                  </p:ext>
                </p:extLst>
              </p:nvPr>
            </p:nvGraphicFramePr>
            <p:xfrm>
              <a:off x="2119223" y="-178269"/>
              <a:ext cx="7269824" cy="11992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69824" cy="1199255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939846" ay="-555350" az="-106587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9223" y="-178269"/>
                <a:ext cx="7269824" cy="119925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753C05-26ED-B0FD-F9E7-417DBE56D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Thoutha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4F4D-84F6-4A6C-02EA-DE1D0DCD9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connect people </a:t>
            </a:r>
          </a:p>
        </p:txBody>
      </p:sp>
    </p:spTree>
    <p:extLst>
      <p:ext uri="{BB962C8B-B14F-4D97-AF65-F5344CB8AC3E}">
        <p14:creationId xmlns:p14="http://schemas.microsoft.com/office/powerpoint/2010/main" val="3142364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59">
        <p159:morph option="byObject"/>
      </p:transition>
    </mc:Choice>
    <mc:Fallback>
      <p:transition spd="slow" advTm="75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A8A56-953B-DCF8-FBE5-18B93302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6534636"/>
                  </p:ext>
                </p:extLst>
              </p:nvPr>
            </p:nvGraphicFramePr>
            <p:xfrm>
              <a:off x="2520456" y="342571"/>
              <a:ext cx="5360528" cy="67506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60528" cy="675064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46" ay="2538680" az="686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0456" y="342571"/>
                <a:ext cx="5360528" cy="67506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42EB7B-BC1F-4105-3684-9208A76A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7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5C335-E8A3-51D8-7A80-5B1CDDF0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3524791"/>
                  </p:ext>
                </p:extLst>
              </p:nvPr>
            </p:nvGraphicFramePr>
            <p:xfrm>
              <a:off x="6340011" y="-213476"/>
              <a:ext cx="6271089" cy="75924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1089" cy="759245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6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011" y="-213476"/>
                <a:ext cx="6271089" cy="759245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BE42F3-573E-482C-E784-1EEEE606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23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BDB01-9473-9981-7B2D-A0C8BC8C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241772"/>
                  </p:ext>
                </p:extLst>
              </p:nvPr>
            </p:nvGraphicFramePr>
            <p:xfrm>
              <a:off x="3106309" y="1053507"/>
              <a:ext cx="4824666" cy="52243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24666" cy="522434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94" ay="-104310" az="17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309" y="1053507"/>
                <a:ext cx="4824666" cy="52243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920CE0-0309-D9DE-FAAB-D5F5D23D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2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F8E9C-16A5-09E8-571E-7162271F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3624869"/>
                  </p:ext>
                </p:extLst>
              </p:nvPr>
            </p:nvGraphicFramePr>
            <p:xfrm>
              <a:off x="3015811" y="4733484"/>
              <a:ext cx="5646168" cy="61603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6168" cy="61603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0" ay="26911" az="1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5811" y="4733484"/>
                <a:ext cx="5646168" cy="61603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BE734A-EAC5-6991-F686-0439EB72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9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96BDE-E563-668D-995A-FBFFA916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3873192"/>
                  </p:ext>
                </p:extLst>
              </p:nvPr>
            </p:nvGraphicFramePr>
            <p:xfrm>
              <a:off x="-3308793" y="4362001"/>
              <a:ext cx="5627126" cy="6122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27126" cy="612223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75388" ay="-29312" az="-6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08793" y="4362001"/>
                <a:ext cx="5627126" cy="61222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3F2AC4-5135-747E-0C1D-7A4C3AEC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1DD68-4F65-C78C-9673-DE499273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44286" y="380657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4286" y="380657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DC2C6-FAB4-BF57-BB71-C0F8CE6D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0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3DDCB-0878-2145-8856-488BEA59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79287"/>
                  </p:ext>
                </p:extLst>
              </p:nvPr>
            </p:nvGraphicFramePr>
            <p:xfrm>
              <a:off x="1997114" y="-148465"/>
              <a:ext cx="7514041" cy="119329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4041" cy="11932945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518830" ay="-2870517" az="-98302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7114" y="-148465"/>
                <a:ext cx="7514041" cy="1193294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321E326-B24C-07DB-067A-29BFCB076DBA}"/>
              </a:ext>
            </a:extLst>
          </p:cNvPr>
          <p:cNvSpPr>
            <a:spLocks noGrp="1"/>
          </p:cNvSpPr>
          <p:nvPr/>
        </p:nvSpPr>
        <p:spPr>
          <a:xfrm>
            <a:off x="0" y="434832"/>
            <a:ext cx="7928528" cy="1603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Worked and presented to you by: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EE577C-B7F5-441D-7AD8-3FEF5404F432}"/>
              </a:ext>
            </a:extLst>
          </p:cNvPr>
          <p:cNvSpPr>
            <a:spLocks noGrp="1"/>
          </p:cNvSpPr>
          <p:nvPr/>
        </p:nvSpPr>
        <p:spPr>
          <a:xfrm>
            <a:off x="739222" y="1935235"/>
            <a:ext cx="5836755" cy="2777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AutoNum type="arabicPeriod"/>
            </a:pPr>
            <a:r>
              <a:rPr lang="en-US" dirty="0"/>
              <a:t>Joesph George Wahba</a:t>
            </a:r>
          </a:p>
          <a:p>
            <a:pPr marL="342900" indent="-342900">
              <a:buAutoNum type="arabicPeriod"/>
            </a:pPr>
            <a:r>
              <a:rPr lang="en-US" dirty="0"/>
              <a:t>Zeyad Saad Abdel-Fattah</a:t>
            </a:r>
          </a:p>
          <a:p>
            <a:pPr marL="342900" indent="-342900">
              <a:buAutoNum type="arabicPeriod"/>
            </a:pPr>
            <a:r>
              <a:rPr lang="en-US" dirty="0"/>
              <a:t>Muhammed Ashraf El-Kateb</a:t>
            </a:r>
          </a:p>
          <a:p>
            <a:pPr marL="342900" indent="-342900">
              <a:buAutoNum type="arabicPeriod"/>
            </a:pPr>
            <a:r>
              <a:rPr lang="en-US" dirty="0"/>
              <a:t>Zyad Gamal Saeed</a:t>
            </a:r>
          </a:p>
          <a:p>
            <a:pPr marL="342900" indent="-342900">
              <a:buAutoNum type="arabicPeriod"/>
            </a:pPr>
            <a:r>
              <a:rPr lang="en-US" dirty="0"/>
              <a:t>Menna-Allah Ahmed</a:t>
            </a:r>
          </a:p>
          <a:p>
            <a:pPr marL="342900" indent="-342900">
              <a:buAutoNum type="arabicPeriod"/>
            </a:pPr>
            <a:r>
              <a:rPr lang="en-US" dirty="0"/>
              <a:t>Abdelhalim Ramadan</a:t>
            </a:r>
          </a:p>
          <a:p>
            <a:pPr marL="342900" indent="-342900">
              <a:buAutoNum type="arabicPeriod"/>
            </a:pPr>
            <a:r>
              <a:rPr lang="en-US" dirty="0"/>
              <a:t>Zeyad Muhamed Yehya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14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20">
        <p159:morph option="byObject"/>
      </p:transition>
    </mc:Choice>
    <mc:Fallback>
      <p:transition spd="slow" advTm="212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645040"/>
                  </p:ext>
                </p:extLst>
              </p:nvPr>
            </p:nvGraphicFramePr>
            <p:xfrm>
              <a:off x="2918826" y="-511163"/>
              <a:ext cx="6354348" cy="111911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54348" cy="11191109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24" ay="-368025" az="-91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26" y="-511163"/>
                <a:ext cx="6354348" cy="111911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F93B18B-4C39-B509-B0B0-D3ADCE2B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A1B8-51BC-72FC-E42F-629BCC61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Project</a:t>
            </a:r>
          </a:p>
          <a:p>
            <a:r>
              <a:rPr lang="en-US" sz="1800" dirty="0"/>
              <a:t>Aims to design and develop a </a:t>
            </a:r>
            <a:r>
              <a:rPr lang="en-US" sz="1800" b="1" dirty="0"/>
              <a:t>digital platform (mobile &amp; web application)</a:t>
            </a:r>
            <a:r>
              <a:rPr lang="en-US" sz="1800" dirty="0"/>
              <a:t> that connects </a:t>
            </a:r>
            <a:r>
              <a:rPr lang="en-US" sz="1800" b="1" dirty="0"/>
              <a:t>Dental Students</a:t>
            </a:r>
            <a:r>
              <a:rPr lang="en-US" sz="1800" dirty="0"/>
              <a:t> with </a:t>
            </a:r>
            <a:r>
              <a:rPr lang="en-US" sz="1800" b="1" dirty="0"/>
              <a:t>Patients</a:t>
            </a:r>
            <a:r>
              <a:rPr lang="en-US" sz="1800" dirty="0"/>
              <a:t> who need affordable dental care.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The system will serve as a mutual benefit bridge:</a:t>
            </a:r>
          </a:p>
          <a:p>
            <a:r>
              <a:rPr lang="en-US" sz="1800" b="1" dirty="0"/>
              <a:t>Patients:</a:t>
            </a:r>
            <a:r>
              <a:rPr lang="en-US" sz="1800" dirty="0"/>
              <a:t> gain access to low-cost or free dental services, while maintaining trust through </a:t>
            </a:r>
            <a:r>
              <a:rPr lang="en-US" sz="1800" b="1" dirty="0"/>
              <a:t>faculty supervision</a:t>
            </a:r>
            <a:r>
              <a:rPr lang="en-US" sz="1800" dirty="0"/>
              <a:t>.</a:t>
            </a:r>
          </a:p>
          <a:p>
            <a:r>
              <a:rPr lang="en-US" sz="1800" b="1" dirty="0"/>
              <a:t>Students:</a:t>
            </a:r>
            <a:r>
              <a:rPr lang="en-US" sz="1800" dirty="0"/>
              <a:t> gain valuable </a:t>
            </a:r>
            <a:r>
              <a:rPr lang="en-US" sz="1800" b="1" dirty="0"/>
              <a:t>hands-on experience</a:t>
            </a:r>
            <a:r>
              <a:rPr lang="en-US" sz="1800" dirty="0"/>
              <a:t> by working on real cases, supported by structured scheduling, patient feedback, and digital case tracking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50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69">
        <p159:morph option="byObject"/>
      </p:transition>
    </mc:Choice>
    <mc:Fallback>
      <p:transition spd="slow" advTm="176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3383741"/>
                  </p:ext>
                </p:extLst>
              </p:nvPr>
            </p:nvGraphicFramePr>
            <p:xfrm>
              <a:off x="2630213" y="-457057"/>
              <a:ext cx="6931573" cy="11082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31573" cy="11082897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29376" ay="1962527" az="5110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0213" y="-457057"/>
                <a:ext cx="6931573" cy="1108289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87DE-17BD-6B3A-7365-BA71034E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0" y="1404710"/>
            <a:ext cx="1090385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Key Objectives:</a:t>
            </a:r>
          </a:p>
          <a:p>
            <a:r>
              <a:rPr lang="en-US" dirty="0"/>
              <a:t>Provide </a:t>
            </a:r>
            <a:r>
              <a:rPr lang="en-US" b="1" dirty="0"/>
              <a:t>accessible and affordable</a:t>
            </a:r>
            <a:r>
              <a:rPr lang="en-US" dirty="0"/>
              <a:t> dental services for patients.</a:t>
            </a:r>
          </a:p>
          <a:p>
            <a:r>
              <a:rPr lang="en-US" dirty="0"/>
              <a:t>Enable students to </a:t>
            </a:r>
            <a:r>
              <a:rPr lang="en-US" b="1" dirty="0"/>
              <a:t>practice, learn, and improve skills</a:t>
            </a:r>
            <a:r>
              <a:rPr lang="en-US" dirty="0"/>
              <a:t> before graduation.</a:t>
            </a:r>
          </a:p>
          <a:p>
            <a:r>
              <a:rPr lang="en-US" dirty="0"/>
              <a:t>Ensure </a:t>
            </a:r>
            <a:r>
              <a:rPr lang="en-US" b="1" dirty="0"/>
              <a:t>secure, easy, and professional communication</a:t>
            </a:r>
            <a:r>
              <a:rPr lang="en-US" dirty="0"/>
              <a:t> between both parties.</a:t>
            </a:r>
          </a:p>
          <a:p>
            <a:r>
              <a:rPr lang="en-US" dirty="0"/>
              <a:t>Collect feedback and generate insights to </a:t>
            </a:r>
            <a:r>
              <a:rPr lang="en-US" b="1" dirty="0"/>
              <a:t>improve healthcare quality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Why It Matters?</a:t>
            </a:r>
          </a:p>
          <a:p>
            <a:r>
              <a:rPr lang="en-US" dirty="0"/>
              <a:t>Tackles the challenge of </a:t>
            </a:r>
            <a:r>
              <a:rPr lang="en-US" b="1" dirty="0"/>
              <a:t>limited patient access</a:t>
            </a:r>
            <a:r>
              <a:rPr lang="en-US" dirty="0"/>
              <a:t> to affordable dental care.</a:t>
            </a:r>
          </a:p>
          <a:p>
            <a:r>
              <a:rPr lang="en-US" dirty="0"/>
              <a:t>Empowers students with </a:t>
            </a:r>
            <a:r>
              <a:rPr lang="en-US" b="1" dirty="0"/>
              <a:t>practical exposure</a:t>
            </a:r>
            <a:r>
              <a:rPr lang="en-US" dirty="0"/>
              <a:t> under supervision.</a:t>
            </a:r>
          </a:p>
          <a:p>
            <a:r>
              <a:rPr lang="en-US" dirty="0"/>
              <a:t>Bridges the </a:t>
            </a:r>
            <a:r>
              <a:rPr lang="en-US" b="1" dirty="0"/>
              <a:t>gap between academia and real-world practice</a:t>
            </a:r>
            <a:r>
              <a:rPr lang="en-US" dirty="0"/>
              <a:t>.</a:t>
            </a:r>
          </a:p>
          <a:p>
            <a:r>
              <a:rPr lang="en-US" dirty="0"/>
              <a:t>Supports the college’s mission in </a:t>
            </a:r>
            <a:r>
              <a:rPr lang="en-US" b="1" dirty="0"/>
              <a:t>community service &amp; innovation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27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66">
        <p159:morph option="byObject"/>
      </p:transition>
    </mc:Choice>
    <mc:Fallback>
      <p:transition spd="slow" advTm="136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514661"/>
                  </p:ext>
                </p:extLst>
              </p:nvPr>
            </p:nvGraphicFramePr>
            <p:xfrm>
              <a:off x="4127300" y="-400309"/>
              <a:ext cx="6645929" cy="110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5929" cy="1100672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894629" ay="3846305" az="37502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7300" y="-400309"/>
                <a:ext cx="6645929" cy="1100672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F226C7-7B89-D21B-B609-7E4E983D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But what do people think about the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9BFE-81C4-3C86-82BE-255742B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42" y="1864681"/>
            <a:ext cx="10515600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We found that Egypt has around </a:t>
            </a:r>
            <a:r>
              <a:rPr lang="en-US" b="1" dirty="0"/>
              <a:t>81</a:t>
            </a:r>
            <a:r>
              <a:rPr lang="en-US" dirty="0"/>
              <a:t> dental colleges in total.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Among them, </a:t>
            </a:r>
            <a:r>
              <a:rPr lang="en-US" b="1" dirty="0"/>
              <a:t>22</a:t>
            </a:r>
            <a:r>
              <a:rPr lang="en-US" dirty="0"/>
              <a:t> belong to public (governmental) universities, </a:t>
            </a:r>
            <a:r>
              <a:rPr lang="en-US" b="1" dirty="0"/>
              <a:t>37</a:t>
            </a:r>
            <a:r>
              <a:rPr lang="en-US" dirty="0"/>
              <a:t> belong to private universities, and </a:t>
            </a:r>
            <a:r>
              <a:rPr lang="en-US" b="1" dirty="0"/>
              <a:t>22 </a:t>
            </a:r>
            <a:r>
              <a:rPr lang="en-US" dirty="0"/>
              <a:t>belong to national (non-profit) universities.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Every year, around 70,000 undergraduate students study dentistry across these colleges.</a:t>
            </a:r>
          </a:p>
          <a:p>
            <a:pPr marL="0" indent="0">
              <a:buNone/>
            </a:pPr>
            <a:r>
              <a:rPr lang="en-US" dirty="0"/>
              <a:t>As the </a:t>
            </a:r>
            <a:r>
              <a:rPr lang="en-US" b="1" dirty="0"/>
              <a:t>survey </a:t>
            </a:r>
            <a:r>
              <a:rPr lang="en-US" dirty="0"/>
              <a:t>that’s</a:t>
            </a:r>
            <a:r>
              <a:rPr lang="en-US" b="1" dirty="0"/>
              <a:t> </a:t>
            </a:r>
            <a:r>
              <a:rPr lang="en-US" dirty="0"/>
              <a:t>made from our team on 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EB4132"/>
                </a:solidFill>
              </a:rPr>
              <a:t>o</a:t>
            </a:r>
            <a:r>
              <a:rPr lang="en-US" b="1" dirty="0">
                <a:solidFill>
                  <a:srgbClr val="FBBD01"/>
                </a:solidFill>
              </a:rPr>
              <a:t>o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31AA52"/>
                </a:solidFill>
              </a:rPr>
              <a:t>l</a:t>
            </a:r>
            <a:r>
              <a:rPr lang="en-US" b="1" dirty="0">
                <a:solidFill>
                  <a:srgbClr val="EB4132"/>
                </a:solidFill>
              </a:rPr>
              <a:t>e </a:t>
            </a:r>
            <a:r>
              <a:rPr lang="en-US" b="1" dirty="0">
                <a:solidFill>
                  <a:srgbClr val="764EBB"/>
                </a:solidFill>
              </a:rPr>
              <a:t>Forms, </a:t>
            </a:r>
            <a:r>
              <a:rPr lang="en-US" b="1" dirty="0"/>
              <a:t>we got </a:t>
            </a:r>
            <a:r>
              <a:rPr lang="ar-EG" b="1" dirty="0"/>
              <a:t>92</a:t>
            </a:r>
            <a:r>
              <a:rPr lang="en-US" b="1" dirty="0"/>
              <a:t> till now!</a:t>
            </a:r>
          </a:p>
          <a:p>
            <a:pPr marL="0" indent="0">
              <a:buNone/>
            </a:pPr>
            <a:r>
              <a:rPr lang="en-US" b="1" dirty="0"/>
              <a:t>And to solve the past problems we came up with…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52734"/>
                  </p:ext>
                </p:extLst>
              </p:nvPr>
            </p:nvGraphicFramePr>
            <p:xfrm>
              <a:off x="13785925" y="1515089"/>
              <a:ext cx="856975" cy="3827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6975" cy="38278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16400" ay="4754141" az="-104230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46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85925" y="1515089"/>
                <a:ext cx="856975" cy="3827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311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78">
        <p159:morph option="byObject"/>
      </p:transition>
    </mc:Choice>
    <mc:Fallback>
      <p:transition spd="slow" advTm="1578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BE63-3616-92D8-C153-7C9509AD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57" y="2290740"/>
            <a:ext cx="4249082" cy="1726214"/>
          </a:xfrm>
        </p:spPr>
        <p:txBody>
          <a:bodyPr>
            <a:normAutofit fontScale="90000"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Maiandra GD" panose="020E0502030308020204" pitchFamily="34" charset="0"/>
              </a:rPr>
              <a:t>Thoutha</a:t>
            </a:r>
            <a:endParaRPr lang="en-US" sz="6000" dirty="0">
              <a:solidFill>
                <a:schemeClr val="bg1"/>
              </a:solidFill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296019"/>
                  </p:ext>
                </p:extLst>
              </p:nvPr>
            </p:nvGraphicFramePr>
            <p:xfrm>
              <a:off x="1858403" y="1513496"/>
              <a:ext cx="3075736" cy="33353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736" cy="333537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73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403" y="1513496"/>
                <a:ext cx="3075736" cy="33353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860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210">
        <p159:morph option="byObject"/>
      </p:transition>
    </mc:Choice>
    <mc:Fallback>
      <p:transition spd="slow" advTm="92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2275E-ADEF-9745-B022-8B3211C0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824974"/>
                  </p:ext>
                </p:extLst>
              </p:nvPr>
            </p:nvGraphicFramePr>
            <p:xfrm>
              <a:off x="9324824" y="1656869"/>
              <a:ext cx="2746834" cy="29939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46834" cy="2993955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436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4824" y="1656869"/>
                <a:ext cx="2746834" cy="299395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84D34F-8955-6D42-06D5-8B10BD1B4ACD}"/>
              </a:ext>
            </a:extLst>
          </p:cNvPr>
          <p:cNvSpPr txBox="1"/>
          <p:nvPr/>
        </p:nvSpPr>
        <p:spPr>
          <a:xfrm>
            <a:off x="11912" y="1667406"/>
            <a:ext cx="700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Roboto Mono" panose="00000009000000000000" pitchFamily="49" charset="0"/>
              </a:rPr>
              <a:t>🦷 Bridging the Gap in Egyptian Dental Education and Care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7CBB1-F422-067C-A253-8AA286087B41}"/>
              </a:ext>
            </a:extLst>
          </p:cNvPr>
          <p:cNvSpPr txBox="1"/>
          <p:nvPr/>
        </p:nvSpPr>
        <p:spPr>
          <a:xfrm>
            <a:off x="338674" y="2172291"/>
            <a:ext cx="95294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The Solution: A Digital Bridge</a:t>
            </a:r>
          </a:p>
          <a:p>
            <a:pPr>
              <a:buNone/>
            </a:pPr>
            <a:r>
              <a:rPr lang="en-US" sz="1600" b="1" dirty="0">
                <a:ea typeface="Roboto Mono" panose="00000009000000000000" pitchFamily="49" charset="0"/>
              </a:rPr>
              <a:t>DENTAL CASE CONNECTION SYSTEM (DCCS) (Mobile App + Web Platform)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How It Works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Patient Input: Patient describes symptoms.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AI Chatbot: Performs a preliminary diagnosis and categorizes the case (e.g., Root Canal, Cavity).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Matching: System pairs the patient with a student needing that specific training case.</a:t>
            </a:r>
          </a:p>
          <a:p>
            <a:pPr lvl="1"/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Key System Guarantee: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All interactions are securely monitored via an Admin Dashboard for ethical use and privacy compliance.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55AD58-736A-F3DD-7284-D2A91101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34" y="192171"/>
            <a:ext cx="4249082" cy="1726214"/>
          </a:xfrm>
        </p:spPr>
        <p:txBody>
          <a:bodyPr>
            <a:normAutofit/>
          </a:bodyPr>
          <a:lstStyle/>
          <a:p>
            <a:r>
              <a:rPr lang="en-US" sz="7200" dirty="0" err="1">
                <a:latin typeface="Maiandra GD" panose="020E0502030308020204" pitchFamily="34" charset="0"/>
              </a:rPr>
              <a:t>Thoutha</a:t>
            </a:r>
            <a:endParaRPr lang="en-US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46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57">
        <p159:morph option="byObject"/>
      </p:transition>
    </mc:Choice>
    <mc:Fallback>
      <p:transition spd="slow" advTm="41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6A1D1-838D-B033-20B4-06350AA1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632995"/>
                  </p:ext>
                </p:extLst>
              </p:nvPr>
            </p:nvGraphicFramePr>
            <p:xfrm>
              <a:off x="7253530" y="852340"/>
              <a:ext cx="5956764" cy="72119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3530" y="852340"/>
                <a:ext cx="5956764" cy="72119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ACE48FE-C4DD-D517-CBE4-FCFF4DB2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26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23">
        <p159:morph option="byObject"/>
      </p:transition>
    </mc:Choice>
    <mc:Fallback>
      <p:transition spd="slow" advTm="15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0AA5A-2357-BCE0-F86E-8050D9E0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4152605"/>
                  </p:ext>
                </p:extLst>
              </p:nvPr>
            </p:nvGraphicFramePr>
            <p:xfrm>
              <a:off x="2291944" y="561563"/>
              <a:ext cx="5817552" cy="6312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17552" cy="631266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39613" ay="-346392" az="-342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1944" y="561563"/>
                <a:ext cx="5817552" cy="631266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76920C-A647-F5DE-DA7C-A50E6C16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18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401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Maiandra GD</vt:lpstr>
      <vt:lpstr>Roboto Mono</vt:lpstr>
      <vt:lpstr>Office Theme</vt:lpstr>
      <vt:lpstr>Thoutha</vt:lpstr>
      <vt:lpstr>PowerPoint Presentation</vt:lpstr>
      <vt:lpstr>Executive Summary:</vt:lpstr>
      <vt:lpstr>PowerPoint Presentation</vt:lpstr>
      <vt:lpstr>But what do people think about the idea?</vt:lpstr>
      <vt:lpstr>Thoutha</vt:lpstr>
      <vt:lpstr>Thoutha</vt:lpstr>
      <vt:lpstr>Thotha</vt:lpstr>
      <vt:lpstr>Thotha</vt:lpstr>
      <vt:lpstr>Thotha</vt:lpstr>
      <vt:lpstr>Thotha</vt:lpstr>
      <vt:lpstr>Thotha</vt:lpstr>
      <vt:lpstr>Thotha</vt:lpstr>
      <vt:lpstr>Thotha</vt:lpstr>
      <vt:lpstr>Thotha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George</dc:creator>
  <cp:lastModifiedBy>2021137</cp:lastModifiedBy>
  <cp:revision>13</cp:revision>
  <dcterms:created xsi:type="dcterms:W3CDTF">2025-09-29T17:03:38Z</dcterms:created>
  <dcterms:modified xsi:type="dcterms:W3CDTF">2025-11-26T20:18:26Z</dcterms:modified>
</cp:coreProperties>
</file>